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7" r:id="rId2"/>
    <p:sldId id="879" r:id="rId3"/>
    <p:sldId id="2958" r:id="rId4"/>
    <p:sldId id="2959" r:id="rId5"/>
    <p:sldId id="2945" r:id="rId6"/>
    <p:sldId id="2946" r:id="rId7"/>
    <p:sldId id="2948" r:id="rId8"/>
    <p:sldId id="2947" r:id="rId9"/>
    <p:sldId id="2949" r:id="rId10"/>
    <p:sldId id="849" r:id="rId11"/>
    <p:sldId id="2950" r:id="rId12"/>
    <p:sldId id="2951" r:id="rId13"/>
    <p:sldId id="2956" r:id="rId14"/>
    <p:sldId id="2960" r:id="rId15"/>
    <p:sldId id="2952" r:id="rId16"/>
    <p:sldId id="2953" r:id="rId17"/>
    <p:sldId id="2954" r:id="rId18"/>
    <p:sldId id="2955" r:id="rId19"/>
    <p:sldId id="259" r:id="rId20"/>
    <p:sldId id="341" r:id="rId21"/>
    <p:sldId id="495" r:id="rId22"/>
    <p:sldId id="29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737"/>
            <p14:sldId id="879"/>
            <p14:sldId id="2958"/>
            <p14:sldId id="2959"/>
            <p14:sldId id="2945"/>
            <p14:sldId id="2946"/>
            <p14:sldId id="2948"/>
            <p14:sldId id="2947"/>
            <p14:sldId id="2949"/>
            <p14:sldId id="849"/>
            <p14:sldId id="2950"/>
            <p14:sldId id="2951"/>
            <p14:sldId id="2956"/>
            <p14:sldId id="2960"/>
            <p14:sldId id="2952"/>
            <p14:sldId id="2953"/>
            <p14:sldId id="2954"/>
            <p14:sldId id="2955"/>
            <p14:sldId id="259"/>
            <p14:sldId id="341"/>
            <p14:sldId id="495"/>
            <p14:sldId id="29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70"/>
    <p:restoredTop sz="83888" autoAdjust="0"/>
  </p:normalViewPr>
  <p:slideViewPr>
    <p:cSldViewPr snapToGrid="0" snapToObjects="1">
      <p:cViewPr varScale="1">
        <p:scale>
          <a:sx n="109" d="100"/>
          <a:sy n="109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inkPad\Desktop\&#32043;&#33606;&#35895;&#23398;&#21592;&#25968;&#25454;&#20998;&#26512;&#34920;06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TW"/>
        </a:p>
      </c:txPr>
    </c:title>
    <c:autoTitleDeleted val="0"/>
    <c:plotArea>
      <c:layout>
        <c:manualLayout>
          <c:layoutTarget val="inner"/>
          <c:xMode val="edge"/>
          <c:yMode val="edge"/>
          <c:x val="0.33299528709376303"/>
          <c:y val="0.15336809465621101"/>
          <c:w val="0.36998883566400897"/>
          <c:h val="0.690110094766675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4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74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sustainability/sustainability-10-04235/article_deploy/html/images/sustainability-10-04235-g008.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Z3SYDTMP3ME?t=2301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hyperlink" Target="https://youtu.be/QAbqJzd0PEE?t=2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k-Ftn9ESoxM?t=40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9522" y="2025748"/>
            <a:ext cx="8382000" cy="370449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zh-CN" sz="5400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Multi-Scale vs. Multi-lateral Strategies</a:t>
            </a:r>
          </a:p>
          <a:p>
            <a:pPr marL="0" indent="0" algn="ctr">
              <a:buNone/>
            </a:pPr>
            <a:endParaRPr lang="en-US" altLang="zh-CN" sz="54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April 28th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073"/>
            <a:ext cx="10515600" cy="110640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cs typeface="Hei" charset="-122"/>
              </a:rPr>
              <a:t>The Master Algorithm?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F1E86F-CBF7-4DF7-824A-AB405C555AAE}" type="slidenum">
              <a:rPr lang="zh-CN" altLang="en-US" smtClean="0"/>
              <a:pPr algn="ctr"/>
              <a:t>10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521" y="1867712"/>
            <a:ext cx="3084444" cy="472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5298" y="1973050"/>
            <a:ext cx="72596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latin typeface="STXinwei" panose="02010800040101010101" pitchFamily="2" charset="-122"/>
                <a:ea typeface="STXinwei" panose="02010800040101010101" pitchFamily="2" charset="-122"/>
              </a:rPr>
              <a:t>The central hypothesis:</a:t>
            </a:r>
          </a:p>
          <a:p>
            <a:pPr algn="ctr"/>
            <a:r>
              <a:rPr lang="en-US" altLang="zh-CN" sz="4000" i="1" dirty="0">
                <a:latin typeface="STXinwei" panose="02010800040101010101" pitchFamily="2" charset="-122"/>
                <a:ea typeface="STXinwei" panose="02010800040101010101" pitchFamily="2" charset="-122"/>
              </a:rPr>
              <a:t>All Knowledge – past, present, and future  can be derived from data by a single universal learning algorithm</a:t>
            </a:r>
            <a:endParaRPr lang="en-US" altLang="zh-CN" sz="4000" b="1" i="1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US" sz="4000" i="1" dirty="0"/>
          </a:p>
          <a:p>
            <a:pPr algn="ctr"/>
            <a:r>
              <a:rPr lang="en-US" sz="4000" i="1" dirty="0"/>
              <a:t>		</a:t>
            </a:r>
            <a:r>
              <a:rPr lang="en-US" sz="2800" i="1" dirty="0"/>
              <a:t>Pedro </a:t>
            </a:r>
            <a:r>
              <a:rPr lang="en-US" sz="2800" i="1" dirty="0" err="1"/>
              <a:t>Domingos</a:t>
            </a:r>
            <a:r>
              <a:rPr lang="en-US" sz="2800" i="1" dirty="0"/>
              <a:t>, TMA, P. 25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45" y="4585252"/>
            <a:ext cx="1410977" cy="200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493" y="411209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</a:rPr>
              <a:t>中译本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0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C4BE-B29C-CF41-AE30-527A3E6E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The Master Equation?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9B41-2CDC-514D-8982-9B831487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30" y="1741200"/>
            <a:ext cx="8156540" cy="3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Production Rules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1CEAF-4E43-A646-85FA-2988BEA9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23" y="1911350"/>
            <a:ext cx="10472353" cy="42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9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CFG Production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2203938" y="6300590"/>
            <a:ext cx="711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www.diva-portal.se</a:t>
            </a:r>
            <a:r>
              <a:rPr lang="en-US" dirty="0"/>
              <a:t>/smash/get/diva2:934721/FULLTEXT01.pdf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14761-0EE9-6E4D-BE55-3C2736FB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8" y="1417637"/>
            <a:ext cx="9456857" cy="453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05FAC-7C9D-DD48-BA0D-D5E028F5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26" y="2508739"/>
            <a:ext cx="4335030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28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491990" y="3916306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youtu.be</a:t>
            </a:r>
            <a:r>
              <a:rPr lang="en-US" sz="1400" dirty="0"/>
              <a:t>/7Cgpfw4z8cw?t=48</a:t>
            </a:r>
            <a:endParaRPr lang="en-TW" sz="14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1417639"/>
            <a:ext cx="3845926" cy="2380670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9847385" y="2857732"/>
            <a:ext cx="223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4"/>
              </a:rPr>
              <a:t>Also see: Are you smarter than a Chimp?</a:t>
            </a:r>
            <a:endParaRPr lang="en-TW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431" y="2459547"/>
            <a:ext cx="5946956" cy="365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3746411" y="6214030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Language Design - Noam Chomsky / Serious Science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3447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1417638"/>
            <a:ext cx="11421979" cy="2033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58783"/>
            <a:ext cx="9197358" cy="2978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1" y="3598212"/>
            <a:ext cx="3847431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4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Looking at Communicating Agents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2D3B-B8B8-4442-9206-0318BAF7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92" y="1490586"/>
            <a:ext cx="6262108" cy="4924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FF433-B487-7649-A692-07020464B87C}"/>
              </a:ext>
            </a:extLst>
          </p:cNvPr>
          <p:cNvSpPr txBox="1"/>
          <p:nvPr/>
        </p:nvSpPr>
        <p:spPr>
          <a:xfrm>
            <a:off x="770021" y="6487962"/>
            <a:ext cx="11080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www.semanticscholar.org</a:t>
            </a:r>
            <a:r>
              <a:rPr lang="en-US" sz="1200" dirty="0"/>
              <a:t>/paper/Visualizing-the-workings-of-agent-based-models%3A-as-Hall-Virrantaus/2a618fd9dfcb1ab62b4b6e6ed4bae96b7e225161</a:t>
            </a:r>
            <a:endParaRPr lang="en-TW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B66BC-452A-284F-A802-A2E80A219B01}"/>
              </a:ext>
            </a:extLst>
          </p:cNvPr>
          <p:cNvSpPr txBox="1"/>
          <p:nvPr/>
        </p:nvSpPr>
        <p:spPr>
          <a:xfrm>
            <a:off x="609600" y="5745822"/>
            <a:ext cx="5598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www.mdpi.com</a:t>
            </a:r>
            <a:r>
              <a:rPr lang="en-US" sz="1600" dirty="0"/>
              <a:t>/2071-1050/10/11/4235/htm</a:t>
            </a:r>
            <a:endParaRPr lang="en-TW" sz="1600" dirty="0"/>
          </a:p>
        </p:txBody>
      </p:sp>
      <p:pic>
        <p:nvPicPr>
          <p:cNvPr id="2050" name="Picture 2" descr="Sustainability 10 04235 g008">
            <a:hlinkClick r:id="rId3"/>
            <a:extLst>
              <a:ext uri="{FF2B5EF4-FFF2-40B4-BE49-F238E27FC236}">
                <a16:creationId xmlns:a16="http://schemas.microsoft.com/office/drawing/2014/main" id="{65BFCA7D-EAFE-FA4C-8644-5C76A4F7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658" y="1490586"/>
            <a:ext cx="4757634" cy="35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81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FIPA: Foundation of Intelligent Physical Agents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E29803-382F-6C4B-A494-5AC4D933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597303"/>
            <a:ext cx="42672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477B8-C652-2740-8DDE-1C16FF273DEF}"/>
              </a:ext>
            </a:extLst>
          </p:cNvPr>
          <p:cNvSpPr txBox="1"/>
          <p:nvPr/>
        </p:nvSpPr>
        <p:spPr>
          <a:xfrm>
            <a:off x="3361886" y="6488668"/>
            <a:ext cx="54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www.fipa.org</a:t>
            </a:r>
            <a:r>
              <a:rPr lang="en-US" dirty="0"/>
              <a:t>/specs/fipa00023/SC00023J.html</a:t>
            </a:r>
            <a:endParaRPr lang="en-TW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019D59-C7D9-F441-A49C-5EE4868D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0579" y="2516208"/>
            <a:ext cx="4979069" cy="364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70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FIPA: Agent Specifications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477B8-C652-2740-8DDE-1C16FF273DEF}"/>
              </a:ext>
            </a:extLst>
          </p:cNvPr>
          <p:cNvSpPr txBox="1"/>
          <p:nvPr/>
        </p:nvSpPr>
        <p:spPr>
          <a:xfrm>
            <a:off x="3361886" y="6488668"/>
            <a:ext cx="54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www.fipa.org</a:t>
            </a:r>
            <a:r>
              <a:rPr lang="en-US" dirty="0"/>
              <a:t>/specs/fipa00023/SC00023J.html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64571-DCA6-9B4A-A818-8665956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1417638"/>
            <a:ext cx="7486316" cy="3256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951E97-6152-EA4D-B834-0D2131D0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89" y="3429000"/>
            <a:ext cx="6561221" cy="30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8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940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dirty="0"/>
              <a:t>Knowledge Containers Classification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64707"/>
              </p:ext>
            </p:extLst>
          </p:nvPr>
        </p:nvGraphicFramePr>
        <p:xfrm>
          <a:off x="425094" y="1462502"/>
          <a:ext cx="10928706" cy="5246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9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0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Content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Workflow Unit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Supporting 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Text (</a:t>
                      </a:r>
                      <a:r>
                        <a:rPr lang="zh-CN" altLang="en-US" sz="2400" dirty="0"/>
                        <a:t>文本）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 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SaaS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Directory</a:t>
                      </a:r>
                      <a:r>
                        <a:rPr lang="en-US" sz="2400" dirty="0"/>
                        <a:t> (</a:t>
                      </a:r>
                      <a:r>
                        <a:rPr lang="zh-CN" altLang="en-US" sz="2400" dirty="0"/>
                        <a:t>文件夹）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Collaboration Efforts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Micro Service</a:t>
                      </a:r>
                      <a:r>
                        <a:rPr lang="en-US" sz="2400" dirty="0"/>
                        <a:t> (</a:t>
                      </a:r>
                      <a:r>
                        <a:rPr lang="zh-CN" altLang="en-US" sz="2400" dirty="0"/>
                        <a:t>微服务）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Computational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Configuration and Deployment (</a:t>
                      </a:r>
                      <a:r>
                        <a:rPr lang="zh-CN" altLang="en-US" sz="2400" dirty="0"/>
                        <a:t>监控</a:t>
                      </a:r>
                      <a:r>
                        <a:rPr lang="en-US" altLang="zh-CN" sz="2400" dirty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Development</a:t>
                      </a:r>
                      <a:r>
                        <a:rPr lang="en-US" sz="2400" baseline="0" dirty="0"/>
                        <a:t> &amp; Operations (DevOps)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Physical Environment</a:t>
                      </a:r>
                      <a:r>
                        <a:rPr lang="en-US" sz="2400" baseline="0" dirty="0"/>
                        <a:t> (</a:t>
                      </a:r>
                      <a:r>
                        <a:rPr lang="zh-CN" altLang="en-US" sz="2400" baseline="0" dirty="0"/>
                        <a:t>物理环境）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Context Specific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87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7C6E4-E628-214A-8467-A2907FB0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84" y="1018863"/>
            <a:ext cx="8168343" cy="5697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046" y="-10901"/>
            <a:ext cx="9507415" cy="1202267"/>
          </a:xfrm>
        </p:spPr>
        <p:txBody>
          <a:bodyPr>
            <a:noAutofit/>
          </a:bodyPr>
          <a:lstStyle/>
          <a:p>
            <a:r>
              <a:rPr lang="en-TW" altLang="zh-CN" sz="36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Scale Free, Boundaryless Cyberspace</a:t>
            </a:r>
            <a:endParaRPr lang="zh-TW" altLang="en-US" sz="36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191816-D9BA-474A-B988-0530F5040DEE}"/>
              </a:ext>
            </a:extLst>
          </p:cNvPr>
          <p:cNvGraphicFramePr/>
          <p:nvPr/>
        </p:nvGraphicFramePr>
        <p:xfrm>
          <a:off x="375921" y="2400829"/>
          <a:ext cx="4012565" cy="258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DD6CD03-9744-B344-9677-531C9CBC5D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71" y="2101284"/>
            <a:ext cx="1758471" cy="2581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C2A6C-D210-3944-977D-825775A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849" y="4177862"/>
            <a:ext cx="3403776" cy="26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18694" y="0"/>
            <a:ext cx="89751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三层认知体系</a:t>
            </a:r>
            <a:endParaRPr lang="en-US" sz="36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605D32-83B4-454B-BEF5-B437EA7AA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080588"/>
              </p:ext>
            </p:extLst>
          </p:nvPr>
        </p:nvGraphicFramePr>
        <p:xfrm>
          <a:off x="862977" y="1584682"/>
          <a:ext cx="10486620" cy="462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540">
                  <a:extLst>
                    <a:ext uri="{9D8B030D-6E8A-4147-A177-3AD203B41FA5}">
                      <a16:colId xmlns:a16="http://schemas.microsoft.com/office/drawing/2014/main" val="4011170281"/>
                    </a:ext>
                  </a:extLst>
                </a:gridCol>
                <a:gridCol w="3495540">
                  <a:extLst>
                    <a:ext uri="{9D8B030D-6E8A-4147-A177-3AD203B41FA5}">
                      <a16:colId xmlns:a16="http://schemas.microsoft.com/office/drawing/2014/main" val="3577421051"/>
                    </a:ext>
                  </a:extLst>
                </a:gridCol>
                <a:gridCol w="3495540">
                  <a:extLst>
                    <a:ext uri="{9D8B030D-6E8A-4147-A177-3AD203B41FA5}">
                      <a16:colId xmlns:a16="http://schemas.microsoft.com/office/drawing/2014/main" val="3956787936"/>
                    </a:ext>
                  </a:extLst>
                </a:gridCol>
              </a:tblGrid>
              <a:tr h="11551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时空尺度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知识内容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实践能力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692195"/>
                  </a:ext>
                </a:extLst>
              </a:tr>
              <a:tr h="11551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宏观</a:t>
                      </a:r>
                      <a:endParaRPr lang="en-US" sz="4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大环境与产业观察与分析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确认业务方向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经营目标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市场定位的能力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692463"/>
                  </a:ext>
                </a:extLst>
              </a:tr>
              <a:tr h="11551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中观</a:t>
                      </a:r>
                      <a:endParaRPr lang="en-US" sz="4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资源的分类与排列组合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了解基础建设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市场机会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科技成熟度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人才供给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原料供应链等配置与优化的能力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130047"/>
                  </a:ext>
                </a:extLst>
              </a:tr>
              <a:tr h="11551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微观</a:t>
                      </a:r>
                      <a:endParaRPr lang="en-US" sz="4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掌握特定应用场景与运营方式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根据产品或服务的特征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，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具备专业领域的相对竞争力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666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615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5C8FB3-6B57-EB4A-A8BF-57FCE227E041}"/>
              </a:ext>
            </a:extLst>
          </p:cNvPr>
          <p:cNvGraphicFramePr>
            <a:graphicFrameLocks noGrp="1"/>
          </p:cNvGraphicFramePr>
          <p:nvPr/>
        </p:nvGraphicFramePr>
        <p:xfrm>
          <a:off x="790231" y="2560637"/>
          <a:ext cx="10486620" cy="351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540">
                  <a:extLst>
                    <a:ext uri="{9D8B030D-6E8A-4147-A177-3AD203B41FA5}">
                      <a16:colId xmlns:a16="http://schemas.microsoft.com/office/drawing/2014/main" val="4011170281"/>
                    </a:ext>
                  </a:extLst>
                </a:gridCol>
                <a:gridCol w="3495540">
                  <a:extLst>
                    <a:ext uri="{9D8B030D-6E8A-4147-A177-3AD203B41FA5}">
                      <a16:colId xmlns:a16="http://schemas.microsoft.com/office/drawing/2014/main" val="3577421051"/>
                    </a:ext>
                  </a:extLst>
                </a:gridCol>
                <a:gridCol w="3495540">
                  <a:extLst>
                    <a:ext uri="{9D8B030D-6E8A-4147-A177-3AD203B41FA5}">
                      <a16:colId xmlns:a16="http://schemas.microsoft.com/office/drawing/2014/main" val="3956787936"/>
                    </a:ext>
                  </a:extLst>
                </a:gridCol>
              </a:tblGrid>
              <a:tr h="879358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功能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现有工具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下一代科技手段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692195"/>
                  </a:ext>
                </a:extLst>
              </a:tr>
              <a:tr h="879358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网络协作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微信支付、支付宝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区块链、智能合约</a:t>
                      </a:r>
                      <a:r>
                        <a:rPr lang="en-US" altLang="zh-Han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(</a:t>
                      </a:r>
                      <a:r>
                        <a:rPr lang="en-US" altLang="zh-Hans" sz="20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DApp</a:t>
                      </a:r>
                      <a:r>
                        <a:rPr lang="en-US" altLang="zh-Han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)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692463"/>
                  </a:ext>
                </a:extLst>
              </a:tr>
              <a:tr h="879358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可确权的数字资产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二维码、微信群人力确认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物本朔源、计算容器私有化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130047"/>
                  </a:ext>
                </a:extLst>
              </a:tr>
              <a:tr h="879358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可计算的商业情报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微信机器人、小程序、</a:t>
                      </a:r>
                      <a:endParaRPr lang="en-US" altLang="zh-Han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微商平台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商情的搜寻与推断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66676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74638"/>
            <a:ext cx="11407514" cy="1143000"/>
          </a:xfrm>
        </p:spPr>
        <p:txBody>
          <a:bodyPr>
            <a:normAutofit/>
          </a:bodyPr>
          <a:lstStyle/>
          <a:p>
            <a:r>
              <a:rPr lang="zh-Hans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在可信计算基础上的通证经济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926C6-1897-124A-A291-71BCF3FBE1C9}"/>
              </a:ext>
            </a:extLst>
          </p:cNvPr>
          <p:cNvSpPr/>
          <p:nvPr/>
        </p:nvSpPr>
        <p:spPr>
          <a:xfrm>
            <a:off x="4491612" y="1784584"/>
            <a:ext cx="3048000" cy="4500283"/>
          </a:xfrm>
          <a:prstGeom prst="rect">
            <a:avLst/>
          </a:prstGeom>
          <a:noFill/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Hans" altLang="en-US" sz="3600" dirty="0">
                <a:solidFill>
                  <a:srgbClr val="FFC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法界</a:t>
            </a:r>
            <a:endParaRPr lang="en-US" sz="3600" dirty="0">
              <a:solidFill>
                <a:srgbClr val="FFC000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FC8A9-9BA7-0E42-8BFA-54AC33A62CB8}"/>
              </a:ext>
            </a:extLst>
          </p:cNvPr>
          <p:cNvSpPr/>
          <p:nvPr/>
        </p:nvSpPr>
        <p:spPr>
          <a:xfrm>
            <a:off x="4078940" y="1165413"/>
            <a:ext cx="7658358" cy="5486399"/>
          </a:xfrm>
          <a:prstGeom prst="rect">
            <a:avLst/>
          </a:prstGeom>
          <a:noFill/>
          <a:ln w="1270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Hans" altLang="en-US" sz="3600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无界</a:t>
            </a:r>
            <a:endParaRPr lang="en-US" sz="3600" dirty="0">
              <a:solidFill>
                <a:srgbClr val="FF0000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4553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9DBC-504A-6549-8E73-AF63079F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 Brand New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3D7BE-7AF9-BD44-92E2-6792E59F6D77}"/>
              </a:ext>
            </a:extLst>
          </p:cNvPr>
          <p:cNvSpPr txBox="1"/>
          <p:nvPr/>
        </p:nvSpPr>
        <p:spPr>
          <a:xfrm>
            <a:off x="3910145" y="6398696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/Z3SYDTMP3ME?t=2301</a:t>
            </a:r>
            <a:endParaRPr lang="en-TW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49D1C74-A544-3B42-8895-E2B56C7D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53" y="1242997"/>
            <a:ext cx="8276493" cy="5155699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8E44176-27B7-9741-BBC3-48635BD851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207" y="3820846"/>
            <a:ext cx="3606116" cy="22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046" y="-10901"/>
            <a:ext cx="9507415" cy="1202267"/>
          </a:xfrm>
        </p:spPr>
        <p:txBody>
          <a:bodyPr>
            <a:noAutofit/>
          </a:bodyPr>
          <a:lstStyle/>
          <a:p>
            <a:r>
              <a:rPr lang="en-TW" altLang="zh-CN" sz="36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2016 Video on the “Future”</a:t>
            </a:r>
            <a:endParaRPr lang="zh-TW" altLang="en-US" sz="36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27C360-908A-2941-AEB4-C3FDF10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46" y="966025"/>
            <a:ext cx="9003323" cy="56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046" y="-10901"/>
            <a:ext cx="9507415" cy="1202267"/>
          </a:xfrm>
        </p:spPr>
        <p:txBody>
          <a:bodyPr>
            <a:noAutofit/>
          </a:bodyPr>
          <a:lstStyle/>
          <a:p>
            <a:r>
              <a:rPr lang="en-TW" altLang="zh-CN" sz="36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Some references to Mapping Tools</a:t>
            </a:r>
            <a:endParaRPr lang="zh-TW" altLang="en-US" sz="36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B2F5F-CC1E-024B-A846-BD451C6DFA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30" y="857934"/>
            <a:ext cx="6947527" cy="5367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B0D-8523-BB43-A0F5-D7D24BA981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02" y="1863969"/>
            <a:ext cx="5842509" cy="4513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7C697-9845-9249-A1A3-38F6B3487BEC}"/>
              </a:ext>
            </a:extLst>
          </p:cNvPr>
          <p:cNvSpPr txBox="1"/>
          <p:nvPr/>
        </p:nvSpPr>
        <p:spPr>
          <a:xfrm>
            <a:off x="3247292" y="6377354"/>
            <a:ext cx="413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From the Appendix of Connectography</a:t>
            </a:r>
          </a:p>
        </p:txBody>
      </p:sp>
    </p:spTree>
    <p:extLst>
      <p:ext uri="{BB962C8B-B14F-4D97-AF65-F5344CB8AC3E}">
        <p14:creationId xmlns:p14="http://schemas.microsoft.com/office/powerpoint/2010/main" val="158311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2528-64C9-9B48-A6E5-2EFEEA4F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Multi-Lateral in Multi-Scale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15FE-D281-AD48-9232-CCEBAB4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28" y="1536325"/>
            <a:ext cx="6771543" cy="5321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A08F-26B2-A046-BF4F-2EA304A86A22}"/>
              </a:ext>
            </a:extLst>
          </p:cNvPr>
          <p:cNvSpPr txBox="1"/>
          <p:nvPr/>
        </p:nvSpPr>
        <p:spPr>
          <a:xfrm>
            <a:off x="1078524" y="6583362"/>
            <a:ext cx="10277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TRADING UP: ECONOMIC PERSPECTIVES ON DEVELOPMNET ISSUES IN THE MULTILATERAL TRADING SYSTEM – ISBN-92-64-02559-6 © OECD 2006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276C-C896-2E4E-A6EA-1D7DEE0E7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7" y="1042171"/>
            <a:ext cx="2778925" cy="54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AFF-03DA-E349-9BC3-BAFD8FC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Environmental Policy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7C2-4B39-2641-8605-79FE2811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47121" y="-572512"/>
            <a:ext cx="5497759" cy="905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37AD-588C-0644-94D9-66A04C238F57}"/>
              </a:ext>
            </a:extLst>
          </p:cNvPr>
          <p:cNvSpPr txBox="1"/>
          <p:nvPr/>
        </p:nvSpPr>
        <p:spPr>
          <a:xfrm>
            <a:off x="996722" y="6414085"/>
            <a:ext cx="962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Interlinkages and the effectiveness of multilateral environmental agreements, by W. </a:t>
            </a:r>
            <a:r>
              <a:rPr lang="en-US" sz="1600" dirty="0" err="1"/>
              <a:t>Bradnee</a:t>
            </a:r>
            <a:r>
              <a:rPr lang="en-US" sz="1600" dirty="0"/>
              <a:t> Chambers </a:t>
            </a:r>
          </a:p>
        </p:txBody>
      </p:sp>
    </p:spTree>
    <p:extLst>
      <p:ext uri="{BB962C8B-B14F-4D97-AF65-F5344CB8AC3E}">
        <p14:creationId xmlns:p14="http://schemas.microsoft.com/office/powerpoint/2010/main" val="3592180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1D92-A55C-4642-9D74-A49A62D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069" y="673344"/>
            <a:ext cx="4649661" cy="5511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731A8-4E63-9E4B-84CA-C9DB7CA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75" y="545855"/>
            <a:ext cx="327579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1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BCA4E-C99F-A74E-B33A-9220DFC5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43" y="226818"/>
            <a:ext cx="9017802" cy="6404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B09808-2D45-CD46-A620-2369D54D7B49}"/>
              </a:ext>
            </a:extLst>
          </p:cNvPr>
          <p:cNvSpPr txBox="1"/>
          <p:nvPr/>
        </p:nvSpPr>
        <p:spPr>
          <a:xfrm>
            <a:off x="3364524" y="6446515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from P. XX (Introduction) of SuperCycle </a:t>
            </a:r>
          </a:p>
        </p:txBody>
      </p:sp>
    </p:spTree>
    <p:extLst>
      <p:ext uri="{BB962C8B-B14F-4D97-AF65-F5344CB8AC3E}">
        <p14:creationId xmlns:p14="http://schemas.microsoft.com/office/powerpoint/2010/main" val="299209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6116-3DA9-4143-8732-720054B7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The Elusive Science?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ECC62-4CF1-284D-A4EE-DAC5EC34F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95"/>
          <a:stretch/>
        </p:blipFill>
        <p:spPr>
          <a:xfrm>
            <a:off x="874294" y="1558180"/>
            <a:ext cx="10443411" cy="4747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42E02-1E41-194F-A732-F26A89903D18}"/>
              </a:ext>
            </a:extLst>
          </p:cNvPr>
          <p:cNvSpPr txBox="1"/>
          <p:nvPr/>
        </p:nvSpPr>
        <p:spPr>
          <a:xfrm>
            <a:off x="3364524" y="6446515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from P. 19 (Introduction) of SuperCycle </a:t>
            </a:r>
          </a:p>
        </p:txBody>
      </p:sp>
    </p:spTree>
    <p:extLst>
      <p:ext uri="{BB962C8B-B14F-4D97-AF65-F5344CB8AC3E}">
        <p14:creationId xmlns:p14="http://schemas.microsoft.com/office/powerpoint/2010/main" val="272592396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13810</TotalTime>
  <Words>533</Words>
  <Application>Microsoft Macintosh PowerPoint</Application>
  <PresentationFormat>Widescreen</PresentationFormat>
  <Paragraphs>92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微软雅黑</vt:lpstr>
      <vt:lpstr>STXinwei</vt:lpstr>
      <vt:lpstr>STXinwei</vt:lpstr>
      <vt:lpstr>Weibei SC</vt:lpstr>
      <vt:lpstr>Arial</vt:lpstr>
      <vt:lpstr>Arial Black</vt:lpstr>
      <vt:lpstr>Calibri</vt:lpstr>
      <vt:lpstr>3_Office Theme</vt:lpstr>
      <vt:lpstr>PowerPoint Presentation</vt:lpstr>
      <vt:lpstr>A Scale Free, Boundaryless Cyberspace</vt:lpstr>
      <vt:lpstr>A 2016 Video on the “Future”</vt:lpstr>
      <vt:lpstr>Some references to Mapping Tools</vt:lpstr>
      <vt:lpstr>Multi-Lateral in Multi-Scale Context</vt:lpstr>
      <vt:lpstr>Environmental Policy Governance</vt:lpstr>
      <vt:lpstr>PowerPoint Presentation</vt:lpstr>
      <vt:lpstr>PowerPoint Presentation</vt:lpstr>
      <vt:lpstr>The Elusive Science?</vt:lpstr>
      <vt:lpstr>The Master Algorithm?</vt:lpstr>
      <vt:lpstr>The Master Equation?</vt:lpstr>
      <vt:lpstr>Production Rules =&gt;</vt:lpstr>
      <vt:lpstr>CFG Production Rules</vt:lpstr>
      <vt:lpstr>Chomsky’s Universal Grammar</vt:lpstr>
      <vt:lpstr>Lambda and Pi-Calculus</vt:lpstr>
      <vt:lpstr>Looking at Communicating Agents</vt:lpstr>
      <vt:lpstr>FIPA: Foundation of Intelligent Physical Agents</vt:lpstr>
      <vt:lpstr>FIPA: Agent Specifications</vt:lpstr>
      <vt:lpstr>Knowledge Containers Classification</vt:lpstr>
      <vt:lpstr>PowerPoint Presentation</vt:lpstr>
      <vt:lpstr>在可信计算基础上的通证经济</vt:lpstr>
      <vt:lpstr>A Brand New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1764</cp:revision>
  <dcterms:created xsi:type="dcterms:W3CDTF">2019-11-27T02:13:00Z</dcterms:created>
  <dcterms:modified xsi:type="dcterms:W3CDTF">2020-04-28T10:25:07Z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